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35">
          <p15:clr>
            <a:srgbClr val="A4A3A4"/>
          </p15:clr>
        </p15:guide>
        <p15:guide id="2" pos="937">
          <p15:clr>
            <a:srgbClr val="A4A3A4"/>
          </p15:clr>
        </p15:guide>
        <p15:guide id="3" pos="3999">
          <p15:clr>
            <a:srgbClr val="A4A3A4"/>
          </p15:clr>
        </p15:guide>
        <p15:guide id="4" orient="horz" pos="822">
          <p15:clr>
            <a:srgbClr val="A4A3A4"/>
          </p15:clr>
        </p15:guide>
        <p15:guide id="5" pos="597">
          <p15:clr>
            <a:srgbClr val="A4A3A4"/>
          </p15:clr>
        </p15:guide>
        <p15:guide id="6" orient="horz" pos="1774">
          <p15:clr>
            <a:srgbClr val="A4A3A4"/>
          </p15:clr>
        </p15:guide>
        <p15:guide id="7" orient="horz" pos="459">
          <p15:clr>
            <a:srgbClr val="A4A3A4"/>
          </p15:clr>
        </p15:guide>
        <p15:guide id="8" pos="529">
          <p15:clr>
            <a:srgbClr val="A4A3A4"/>
          </p15:clr>
        </p15:guide>
        <p15:guide id="9" pos="7197">
          <p15:clr>
            <a:srgbClr val="A4A3A4"/>
          </p15:clr>
        </p15:guide>
        <p15:guide id="10" pos="778">
          <p15:clr>
            <a:srgbClr val="A4A3A4"/>
          </p15:clr>
        </p15:guide>
        <p15:guide id="11" pos="1118">
          <p15:clr>
            <a:srgbClr val="A4A3A4"/>
          </p15:clr>
        </p15:guide>
        <p15:guide id="12" pos="279">
          <p15:clr>
            <a:srgbClr val="A4A3A4"/>
          </p15:clr>
        </p15:guide>
        <p15:guide id="13" pos="6289">
          <p15:clr>
            <a:srgbClr val="A4A3A4"/>
          </p15:clr>
        </p15:guide>
        <p15:guide id="14" orient="horz" pos="2591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59" roundtripDataSignature="AMtx7mgFSfkz332r9mJE4DXYT58wwzGn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DB99F1-3E48-4785-ACB6-EED6C4489BCB}">
  <a:tblStyle styleId="{84DB99F1-3E48-4785-ACB6-EED6C4489BC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5" orient="horz"/>
        <p:guide pos="937"/>
        <p:guide pos="3999"/>
        <p:guide pos="822" orient="horz"/>
        <p:guide pos="597"/>
        <p:guide pos="1774" orient="horz"/>
        <p:guide pos="459" orient="horz"/>
        <p:guide pos="529"/>
        <p:guide pos="7197"/>
        <p:guide pos="778"/>
        <p:guide pos="1118"/>
        <p:guide pos="279"/>
        <p:guide pos="6289"/>
        <p:guide pos="2591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customschemas.google.com/relationships/presentationmetadata" Target="meta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표지">
  <p:cSld name="표지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4"/>
          <p:cNvSpPr/>
          <p:nvPr/>
        </p:nvSpPr>
        <p:spPr>
          <a:xfrm rot="10800000">
            <a:off x="-3" y="-3"/>
            <a:ext cx="8697688" cy="5529945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54"/>
          <p:cNvSpPr/>
          <p:nvPr/>
        </p:nvSpPr>
        <p:spPr>
          <a:xfrm rot="10800000">
            <a:off x="3799114" y="2286000"/>
            <a:ext cx="8392886" cy="4572000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4"/>
          <p:cNvSpPr txBox="1"/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5200"/>
              <a:buFont typeface="Malgun Gothic"/>
              <a:buNone/>
              <a:defRPr b="1" i="0" sz="5200" u="none" cap="none" strike="noStrike">
                <a:solidFill>
                  <a:srgbClr val="20586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9pPr>
          </a:lstStyle>
          <a:p/>
        </p:txBody>
      </p:sp>
      <p:sp>
        <p:nvSpPr>
          <p:cNvPr id="14" name="Google Shape;14;p54"/>
          <p:cNvSpPr txBox="1"/>
          <p:nvPr>
            <p:ph idx="1" type="subTitle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챕터 순서 안내  페이지">
  <p:cSld name="챕터 순서 안내  페이지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5"/>
          <p:cNvSpPr/>
          <p:nvPr/>
        </p:nvSpPr>
        <p:spPr>
          <a:xfrm>
            <a:off x="-1" y="-3"/>
            <a:ext cx="12192001" cy="685800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2136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55"/>
          <p:cNvSpPr/>
          <p:nvPr/>
        </p:nvSpPr>
        <p:spPr>
          <a:xfrm>
            <a:off x="-9939" y="-19878"/>
            <a:ext cx="1402629" cy="671349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55"/>
          <p:cNvSpPr/>
          <p:nvPr/>
        </p:nvSpPr>
        <p:spPr>
          <a:xfrm>
            <a:off x="10555357" y="5655364"/>
            <a:ext cx="1648441" cy="1209683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" name="Google Shape;20;p55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5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3200"/>
              <a:buFont typeface="Malgun Gothic"/>
              <a:buNone/>
              <a:defRPr b="1" i="0" sz="3200" u="none" cap="none" strike="noStrike">
                <a:solidFill>
                  <a:srgbClr val="20586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" name="Google Shape;22;p55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◦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⁃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간지">
  <p:cSld name="간지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/>
          <p:nvPr/>
        </p:nvSpPr>
        <p:spPr>
          <a:xfrm>
            <a:off x="-1" y="-3"/>
            <a:ext cx="12192001" cy="685800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2136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6"/>
          <p:cNvSpPr/>
          <p:nvPr/>
        </p:nvSpPr>
        <p:spPr>
          <a:xfrm>
            <a:off x="-9939" y="-19878"/>
            <a:ext cx="1402629" cy="671349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6"/>
          <p:cNvSpPr/>
          <p:nvPr/>
        </p:nvSpPr>
        <p:spPr>
          <a:xfrm>
            <a:off x="10555357" y="5655364"/>
            <a:ext cx="1648441" cy="1209683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6"/>
          <p:cNvSpPr txBox="1"/>
          <p:nvPr>
            <p:ph idx="1" type="body"/>
          </p:nvPr>
        </p:nvSpPr>
        <p:spPr>
          <a:xfrm>
            <a:off x="691375" y="2932204"/>
            <a:ext cx="10267121" cy="9935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8" name="Google Shape;28;p56"/>
          <p:cNvGrpSpPr/>
          <p:nvPr/>
        </p:nvGrpSpPr>
        <p:grpSpPr>
          <a:xfrm>
            <a:off x="11379724" y="208758"/>
            <a:ext cx="320022" cy="359778"/>
            <a:chOff x="3567553" y="1499912"/>
            <a:chExt cx="320022" cy="359778"/>
          </a:xfrm>
        </p:grpSpPr>
        <p:sp>
          <p:nvSpPr>
            <p:cNvPr id="29" name="Google Shape;29;p56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56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56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56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6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6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사용자 지정 레이아웃">
  <p:cSld name="2_사용자 지정 레이아웃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7"/>
          <p:cNvSpPr/>
          <p:nvPr/>
        </p:nvSpPr>
        <p:spPr>
          <a:xfrm>
            <a:off x="-1" y="-3"/>
            <a:ext cx="12192001" cy="685800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2136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7"/>
          <p:cNvSpPr/>
          <p:nvPr/>
        </p:nvSpPr>
        <p:spPr>
          <a:xfrm>
            <a:off x="-9939" y="-19878"/>
            <a:ext cx="1402629" cy="671349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7"/>
          <p:cNvSpPr/>
          <p:nvPr/>
        </p:nvSpPr>
        <p:spPr>
          <a:xfrm>
            <a:off x="10555357" y="5655364"/>
            <a:ext cx="1648441" cy="1209683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7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0586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7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" name="Google Shape;41;p57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◦"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⁃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7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_빈 페이지">
  <p:cSld name="사용자_빈 페이지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8"/>
          <p:cNvSpPr/>
          <p:nvPr/>
        </p:nvSpPr>
        <p:spPr>
          <a:xfrm>
            <a:off x="-1" y="-3"/>
            <a:ext cx="12192001" cy="685800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2136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8"/>
          <p:cNvSpPr/>
          <p:nvPr/>
        </p:nvSpPr>
        <p:spPr>
          <a:xfrm>
            <a:off x="-9939" y="-19878"/>
            <a:ext cx="1402629" cy="671349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8"/>
          <p:cNvSpPr/>
          <p:nvPr/>
        </p:nvSpPr>
        <p:spPr>
          <a:xfrm>
            <a:off x="10555357" y="5655364"/>
            <a:ext cx="1648441" cy="1209683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여기서 잠깐">
  <p:cSld name="여기서 잠깐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9"/>
          <p:cNvSpPr/>
          <p:nvPr/>
        </p:nvSpPr>
        <p:spPr>
          <a:xfrm>
            <a:off x="-1" y="-3"/>
            <a:ext cx="12192001" cy="6858004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21364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9"/>
          <p:cNvSpPr/>
          <p:nvPr/>
        </p:nvSpPr>
        <p:spPr>
          <a:xfrm>
            <a:off x="-9939" y="-19878"/>
            <a:ext cx="1402629" cy="671349"/>
          </a:xfrm>
          <a:custGeom>
            <a:rect b="b" l="l" r="r" t="t"/>
            <a:pathLst>
              <a:path extrusionOk="0" h="62325" w="106741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9"/>
          <p:cNvSpPr/>
          <p:nvPr/>
        </p:nvSpPr>
        <p:spPr>
          <a:xfrm>
            <a:off x="10555357" y="5655364"/>
            <a:ext cx="1648441" cy="1209683"/>
          </a:xfrm>
          <a:custGeom>
            <a:rect b="b" l="l" r="r" t="t"/>
            <a:pathLst>
              <a:path extrusionOk="0" h="66545" w="113764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9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20586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59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3" name="Google Shape;53;p59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9"/>
          <p:cNvSpPr txBox="1"/>
          <p:nvPr>
            <p:ph idx="1" type="body"/>
          </p:nvPr>
        </p:nvSpPr>
        <p:spPr>
          <a:xfrm>
            <a:off x="879475" y="1441450"/>
            <a:ext cx="10812463" cy="421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821141" y="2219325"/>
            <a:ext cx="6811972" cy="31242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algun Gothic"/>
              <a:buNone/>
            </a:pPr>
            <a:r>
              <a:rPr lang="ko-KR" sz="6000">
                <a:solidFill>
                  <a:schemeClr val="dk1"/>
                </a:solidFill>
              </a:rPr>
              <a:t>혼자 공부하는 </a:t>
            </a:r>
            <a:br>
              <a:rPr lang="ko-KR" sz="6000">
                <a:solidFill>
                  <a:schemeClr val="dk1"/>
                </a:solidFill>
              </a:rPr>
            </a:br>
            <a:r>
              <a:rPr lang="ko-KR" sz="6000">
                <a:solidFill>
                  <a:schemeClr val="dk1"/>
                </a:solidFill>
              </a:rPr>
              <a:t>네트워크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703253" y="284483"/>
            <a:ext cx="88160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D6E3BC"/>
                </a:solidFill>
                <a:latin typeface="Calibri"/>
                <a:ea typeface="Calibri"/>
                <a:cs typeface="Calibri"/>
                <a:sym typeface="Calibri"/>
              </a:rPr>
              <a:t>Chapter 06 실습으로 복습하는 네트워크</a:t>
            </a:r>
            <a:r>
              <a:rPr b="0" i="0" lang="ko-K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1049" y="892345"/>
            <a:ext cx="2877460" cy="3933825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" name="Google Shape;62;p1"/>
          <p:cNvSpPr txBox="1"/>
          <p:nvPr/>
        </p:nvSpPr>
        <p:spPr>
          <a:xfrm>
            <a:off x="753235" y="718002"/>
            <a:ext cx="37033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EAF1DD"/>
                </a:solidFill>
                <a:latin typeface="Calibri"/>
                <a:ea typeface="Calibri"/>
                <a:cs typeface="Calibri"/>
                <a:sym typeface="Calibri"/>
              </a:rPr>
              <a:t>06-1 와이어샤크 설치 및 사용법</a:t>
            </a:r>
            <a:endParaRPr/>
          </a:p>
        </p:txBody>
      </p:sp>
      <p:cxnSp>
        <p:nvCxnSpPr>
          <p:cNvPr id="63" name="Google Shape;63;p1"/>
          <p:cNvCxnSpPr/>
          <p:nvPr/>
        </p:nvCxnSpPr>
        <p:spPr>
          <a:xfrm>
            <a:off x="821141" y="670377"/>
            <a:ext cx="386626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" name="Google Shape;64;p1"/>
          <p:cNvSpPr txBox="1"/>
          <p:nvPr/>
        </p:nvSpPr>
        <p:spPr>
          <a:xfrm>
            <a:off x="5586151" y="4919448"/>
            <a:ext cx="5149794" cy="10724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-KR" sz="24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강민철</a:t>
            </a:r>
            <a:endParaRPr b="1" sz="16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sz="16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-KR" sz="2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https://minchul.net</a:t>
            </a:r>
            <a:endParaRPr/>
          </a:p>
          <a:p>
            <a:pPr indent="-228600" lvl="0" marL="228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ko-KR" sz="2000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https://youtube.com/@kangminchul</a:t>
            </a:r>
            <a:endParaRPr/>
          </a:p>
          <a:p>
            <a:pPr indent="-228600" lvl="0" marL="228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sz="16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sz="160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사용법(7)</a:t>
            </a:r>
            <a:endParaRPr/>
          </a:p>
        </p:txBody>
      </p:sp>
      <p:sp>
        <p:nvSpPr>
          <p:cNvPr id="146" name="Google Shape;146;p10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47" name="Google Shape;147;p10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148" name="Google Shape;148;p10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와이어샤크를 시작 메뉴, 데스크톱 아이콘, 빠른 실행 아이콘으로 등록할지, 와이어샤크 </a:t>
                      </a:r>
                      <a:b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관련 파일 확장자도 함께 이용할지 여부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원하는 항목에 체크한 후 [Next] 버튼을 클릭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149" name="Google Shape;14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065" y="1812107"/>
            <a:ext cx="6160526" cy="460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사용법(8)</a:t>
            </a:r>
            <a:endParaRPr/>
          </a:p>
        </p:txBody>
      </p:sp>
      <p:sp>
        <p:nvSpPr>
          <p:cNvPr id="156" name="Google Shape;156;p11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7" name="Google Shape;157;p11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158" name="Google Shape;158;p11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설치 경로를 결정하는 화면이 나타나면 경로를 확인하고 [Next] 버튼을 클릭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다른 경로에 설치하고 싶다면 [Browse...] 버튼을 클릭해 원하는 경로를 지정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159" name="Google Shape;1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5613" y="1576274"/>
            <a:ext cx="6520774" cy="4896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사용법(9)</a:t>
            </a:r>
            <a:endParaRPr/>
          </a:p>
        </p:txBody>
      </p:sp>
      <p:sp>
        <p:nvSpPr>
          <p:cNvPr id="166" name="Google Shape;166;p12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67" name="Google Shape;167;p12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168" name="Google Shape;168;p12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와이어샤크는 윈도우에서 실시간 패킷 캡처를 하기 위해서 내부적으로 Npcap 혹은 WinPcap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이라는 프로그램을 이용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다음 화면처럼 WinPcap이 설치되어 있다면 Npcap은 설치할 필요가 없으니 [Next] 버튼을 클릭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169" name="Google Shape;1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6088" y="1769489"/>
            <a:ext cx="6339824" cy="480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사용법(10)</a:t>
            </a:r>
            <a:endParaRPr/>
          </a:p>
        </p:txBody>
      </p:sp>
      <p:sp>
        <p:nvSpPr>
          <p:cNvPr id="176" name="Google Shape;176;p13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77" name="Google Shape;177;p13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sp>
        <p:nvSpPr>
          <p:cNvPr id="178" name="Google Shape;178;p13"/>
          <p:cNvSpPr/>
          <p:nvPr/>
        </p:nvSpPr>
        <p:spPr>
          <a:xfrm>
            <a:off x="735331" y="1129665"/>
            <a:ext cx="10077671" cy="5445306"/>
          </a:xfrm>
          <a:prstGeom prst="roundRect">
            <a:avLst>
              <a:gd fmla="val 4296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3"/>
          <p:cNvGrpSpPr/>
          <p:nvPr/>
        </p:nvGrpSpPr>
        <p:grpSpPr>
          <a:xfrm>
            <a:off x="735331" y="954405"/>
            <a:ext cx="4768824" cy="350520"/>
            <a:chOff x="726196" y="204672"/>
            <a:chExt cx="4768824" cy="350520"/>
          </a:xfrm>
        </p:grpSpPr>
        <p:grpSp>
          <p:nvGrpSpPr>
            <p:cNvPr id="180" name="Google Shape;180;p13"/>
            <p:cNvGrpSpPr/>
            <p:nvPr/>
          </p:nvGrpSpPr>
          <p:grpSpPr>
            <a:xfrm>
              <a:off x="726196" y="204672"/>
              <a:ext cx="4768824" cy="350520"/>
              <a:chOff x="726196" y="204672"/>
              <a:chExt cx="4768824" cy="350520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726196" y="204672"/>
                <a:ext cx="1577340" cy="350520"/>
              </a:xfrm>
              <a:prstGeom prst="roundRect">
                <a:avLst>
                  <a:gd fmla="val 16667" name="adj"/>
                </a:avLst>
              </a:prstGeom>
              <a:solidFill>
                <a:srgbClr val="A5002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여기서 잠깐   </a:t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2303536" y="204672"/>
                <a:ext cx="3191484" cy="350520"/>
              </a:xfrm>
              <a:prstGeom prst="roundRect">
                <a:avLst>
                  <a:gd fmla="val 16667" name="adj"/>
                </a:avLst>
              </a:prstGeom>
              <a:solidFill>
                <a:srgbClr val="C397B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WinPcap 미설치 시 진행 과정</a:t>
                </a:r>
                <a:endParaRPr b="1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" name="Google Shape;183;p13"/>
            <p:cNvSpPr/>
            <p:nvPr/>
          </p:nvSpPr>
          <p:spPr>
            <a:xfrm>
              <a:off x="907114" y="307932"/>
              <a:ext cx="144000" cy="144000"/>
            </a:xfrm>
            <a:prstGeom prst="plus">
              <a:avLst>
                <a:gd fmla="val 3409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3"/>
          <p:cNvSpPr txBox="1"/>
          <p:nvPr/>
        </p:nvSpPr>
        <p:spPr>
          <a:xfrm>
            <a:off x="1060248" y="1480024"/>
            <a:ext cx="964622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만약 WinPcap이 설치되어 있지 않거나 최신 버전의 패킷 캡처 기능을 사용하고 싶다면 [Install Npcap] 옵션을 체크하고 [Next] 버튼을 클릭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이후 설치 과정에서 Npcap 설치가 함께 진행</a:t>
            </a:r>
            <a:endParaRPr/>
          </a:p>
        </p:txBody>
      </p:sp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3330" y="2502763"/>
            <a:ext cx="4488199" cy="375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사용법(11)</a:t>
            </a:r>
            <a:endParaRPr/>
          </a:p>
        </p:txBody>
      </p:sp>
      <p:sp>
        <p:nvSpPr>
          <p:cNvPr id="192" name="Google Shape;192;p14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93" name="Google Shape;193;p14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194" name="Google Shape;194;p14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와이어샤크는 USB 트래픽을 캡처하는 기능도 제공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하지만 이 기능은 이 책에서 다루지 않을 예정이므로 [Install USBPcap]은 체크 해제한 후 </a:t>
                      </a:r>
                      <a:b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[Install] 버튼을 클릭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3612" y="1765289"/>
            <a:ext cx="6184776" cy="469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사용법(12)</a:t>
            </a:r>
            <a:endParaRPr/>
          </a:p>
        </p:txBody>
      </p:sp>
      <p:sp>
        <p:nvSpPr>
          <p:cNvPr id="202" name="Google Shape;202;p15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3" name="Google Shape;203;p15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204" name="Google Shape;204;p15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모든 과정을 마쳤다면 이제 자동으로 와이어샤크 설치가 진행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만약 앞에서 [Install Npcap]에 체크한 경우, 설치 중에 Npcap 설치를 위한 화면이 나타날 수 있음해당 화면에서 Npcap 설치를 완료하면 와이어샤크 설치가 재개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205" name="Google Shape;2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9121" y="1816701"/>
            <a:ext cx="6113758" cy="45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사용법(13)</a:t>
            </a:r>
            <a:endParaRPr/>
          </a:p>
        </p:txBody>
      </p:sp>
      <p:sp>
        <p:nvSpPr>
          <p:cNvPr id="212" name="Google Shape;212;p16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13" name="Google Shape;213;p16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214" name="Google Shape;214;p16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다음 화면처럼 와이어샤크의 설치가 완료되면 [Next] 버튼을 클릭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4936" y="1337788"/>
            <a:ext cx="6522128" cy="490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사용법(14)</a:t>
            </a:r>
            <a:endParaRPr/>
          </a:p>
        </p:txBody>
      </p:sp>
      <p:sp>
        <p:nvSpPr>
          <p:cNvPr id="222" name="Google Shape;222;p17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3" name="Google Shape;223;p17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224" name="Google Shape;224;p17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설치가 완료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[Finish] 버튼을 클릭하면 모든 설치 과정이 완료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225" name="Google Shape;2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3712" y="1582558"/>
            <a:ext cx="6344576" cy="473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사용법(15)</a:t>
            </a:r>
            <a:endParaRPr/>
          </a:p>
        </p:txBody>
      </p:sp>
      <p:sp>
        <p:nvSpPr>
          <p:cNvPr id="232" name="Google Shape;232;p18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33" name="Google Shape;233;p18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234" name="Google Shape;234;p18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시작 메뉴에서 설치된 와이어샤크를 선택하여 실행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다음과 같은 창이 나타나면 설치가 제대로 된 것임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235" name="Google Shape;2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6925" y="1576458"/>
            <a:ext cx="805815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사용법(16)</a:t>
            </a:r>
            <a:endParaRPr/>
          </a:p>
        </p:txBody>
      </p:sp>
      <p:sp>
        <p:nvSpPr>
          <p:cNvPr id="242" name="Google Shape;242;p19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u="sng">
                <a:solidFill>
                  <a:srgbClr val="974806"/>
                </a:solidFill>
              </a:rPr>
              <a:t>맥OS</a:t>
            </a:r>
            <a:endParaRPr u="sng">
              <a:solidFill>
                <a:srgbClr val="974806"/>
              </a:solidFill>
            </a:endParaRPr>
          </a:p>
        </p:txBody>
      </p:sp>
      <p:sp>
        <p:nvSpPr>
          <p:cNvPr id="244" name="Google Shape;244;p19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245" name="Google Shape;245;p19"/>
          <p:cNvGraphicFramePr/>
          <p:nvPr/>
        </p:nvGraphicFramePr>
        <p:xfrm>
          <a:off x="482154" y="12054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 다운로드 페이지에 접속한 후 [Download Wireshark]의 [Stable Release]에서 </a:t>
                      </a:r>
                      <a:b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본인의 컴퓨터 환경에 맞는 macOS 설치 파일을 다운로드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https://wireshark.org/download.html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246" name="Google Shape;2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2221" y="2385445"/>
            <a:ext cx="7867558" cy="365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〉 〉 혼자 공부하는 네트워크</a:t>
            </a:r>
            <a:endParaRPr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 txBox="1"/>
          <p:nvPr>
            <p:ph idx="1" type="body"/>
          </p:nvPr>
        </p:nvSpPr>
        <p:spPr>
          <a:xfrm>
            <a:off x="743624" y="1088542"/>
            <a:ext cx="11209577" cy="4680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Chaptre 04	전송 계층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04-1 	전송 계층 개요: IP의 한계와 포트</a:t>
            </a:r>
            <a:endParaRPr b="1" i="0" sz="1200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04-2	TCP와 UDP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04-3	TCP의 오류·흐름·혼잡 제어</a:t>
            </a:r>
            <a:endParaRPr b="1" i="0" sz="1200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05	응용 계층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05-1	DNS와 자원</a:t>
            </a:r>
            <a:endParaRPr b="1" i="0" sz="1200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05-2	HTTP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05-3	HTTP 헤더와 HTTP 기반 기술</a:t>
            </a:r>
            <a:endParaRPr b="1" i="0" sz="1200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06	실습으로 복습하는 네트워크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06-1	와이어샤크 설치 및 사용법</a:t>
            </a:r>
            <a:endParaRPr b="1" i="0" sz="1200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06-2	와이어샤크를 통한 프로토콜 분석</a:t>
            </a:r>
            <a:endParaRPr b="1" i="0" sz="1200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07	네트워크 심화</a:t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07-1	안정성을 위한 기술</a:t>
            </a:r>
            <a:endParaRPr b="1" i="0" sz="1200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07-2	안전성을 위한 기술</a:t>
            </a:r>
            <a:endParaRPr b="1" i="0" sz="1200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ko-KR" sz="1200" u="none" cap="none" strike="noStrik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07-3	무선 네트워크</a:t>
            </a:r>
            <a:endParaRPr b="1" i="0" sz="1400" u="none" cap="none" strike="noStrik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 txBox="1"/>
          <p:nvPr>
            <p:ph idx="12" type="sldNum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사용법(17)</a:t>
            </a:r>
            <a:endParaRPr/>
          </a:p>
        </p:txBody>
      </p:sp>
      <p:sp>
        <p:nvSpPr>
          <p:cNvPr id="253" name="Google Shape;253;p20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54" name="Google Shape;254;p20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255" name="Google Shape;255;p20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다운로드한 파일을 실행하면 다음과 같은 화면이 나타남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와이어샤크를 설치하기 위해 와이어샤크 아이콘을 [Applications] 폴더로 드래그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다음으로 패킷 캡처를 위해 같은 화면에서 [Install ChmodBPF.pkg]를 클릭하여 ChmodBPF를 설치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256" name="Google Shape;2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797" y="1695256"/>
            <a:ext cx="3187390" cy="48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0"/>
          <p:cNvSpPr txBox="1"/>
          <p:nvPr/>
        </p:nvSpPr>
        <p:spPr>
          <a:xfrm>
            <a:off x="5882830" y="4970698"/>
            <a:ext cx="6107836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[NOTE]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ChmodBPF의 설치 과정은 간단하므로 따로 첨부하지 않음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ChmodBPF를 삭제하고 싶다면 해당 화면에서 </a:t>
            </a:r>
            <a:br>
              <a:rPr lang="ko-KR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[Uninstall ChmodBPF.pkg]를 클릭하여 삭제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사용법(18)</a:t>
            </a:r>
            <a:endParaRPr/>
          </a:p>
        </p:txBody>
      </p:sp>
      <p:sp>
        <p:nvSpPr>
          <p:cNvPr id="264" name="Google Shape;264;p21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65" name="Google Shape;265;p21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266" name="Google Shape;266;p21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와이어샤크를 사용할 준비가 완료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응용 프로그램(Applications)에서 와이어샤크를 실행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다음과 같은 화면이 보인다면 설치가 제대로 된 것임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267" name="Google Shape;2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161" y="1768840"/>
            <a:ext cx="7620154" cy="473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사용법(19)</a:t>
            </a:r>
            <a:endParaRPr/>
          </a:p>
        </p:txBody>
      </p:sp>
      <p:sp>
        <p:nvSpPr>
          <p:cNvPr id="274" name="Google Shape;274;p22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75" name="Google Shape;275;p22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solidFill>
                  <a:srgbClr val="366092"/>
                </a:solidFill>
              </a:rPr>
              <a:t>와이어샤크 사용법</a:t>
            </a:r>
            <a:endParaRPr>
              <a:solidFill>
                <a:srgbClr val="36609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 u="sng">
                <a:solidFill>
                  <a:srgbClr val="974806"/>
                </a:solidFill>
              </a:rPr>
              <a:t>패킷 캡처</a:t>
            </a:r>
            <a:endParaRPr/>
          </a:p>
        </p:txBody>
      </p:sp>
      <p:sp>
        <p:nvSpPr>
          <p:cNvPr id="276" name="Google Shape;276;p22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277" name="Google Shape;277;p22"/>
          <p:cNvGraphicFramePr/>
          <p:nvPr/>
        </p:nvGraphicFramePr>
        <p:xfrm>
          <a:off x="482154" y="19087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와이어샤크를 처음 실행하면 나타나는 화면에서 어떤 네트워크 인터페이스에서 송수신될 </a:t>
                      </a:r>
                      <a:b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패킷을 관찰하고 싶은지 선택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(필자는 와이파이로 연결된 인터페이스를 선택)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특정 인터페이스를 통해 패킷이 송수신되고 있다면 다음 쪽의 화면처럼 해당 인터페이스 이름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오른쪽에 지그재그 모양의 차트가 그려짐(붉은색 박스로 표기)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grpSp>
        <p:nvGrpSpPr>
          <p:cNvPr id="278" name="Google Shape;278;p22"/>
          <p:cNvGrpSpPr/>
          <p:nvPr/>
        </p:nvGrpSpPr>
        <p:grpSpPr>
          <a:xfrm>
            <a:off x="2066924" y="3486187"/>
            <a:ext cx="8058151" cy="2740802"/>
            <a:chOff x="2066924" y="3486187"/>
            <a:chExt cx="8058151" cy="2740802"/>
          </a:xfrm>
        </p:grpSpPr>
        <p:pic>
          <p:nvPicPr>
            <p:cNvPr id="279" name="Google Shape;27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66925" y="3486187"/>
              <a:ext cx="8058150" cy="2705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0" name="Google Shape;280;p22"/>
            <p:cNvGrpSpPr/>
            <p:nvPr/>
          </p:nvGrpSpPr>
          <p:grpSpPr>
            <a:xfrm>
              <a:off x="2066924" y="6155512"/>
              <a:ext cx="8058149" cy="71477"/>
              <a:chOff x="1876857" y="5902303"/>
              <a:chExt cx="8381561" cy="270919"/>
            </a:xfrm>
          </p:grpSpPr>
          <p:sp>
            <p:nvSpPr>
              <p:cNvPr id="281" name="Google Shape;281;p22"/>
              <p:cNvSpPr/>
              <p:nvPr/>
            </p:nvSpPr>
            <p:spPr>
              <a:xfrm>
                <a:off x="1876857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292269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396853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5014369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606020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710604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2"/>
              <p:cNvSpPr/>
              <p:nvPr/>
            </p:nvSpPr>
            <p:spPr>
              <a:xfrm>
                <a:off x="8151881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9197714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사용법(20)</a:t>
            </a:r>
            <a:endParaRPr/>
          </a:p>
        </p:txBody>
      </p:sp>
      <p:sp>
        <p:nvSpPr>
          <p:cNvPr id="295" name="Google Shape;295;p23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96" name="Google Shape;296;p23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297" name="Google Shape;297;p23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선택한 후에는 다음과 같은 화면을 확인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(이후 설명) 화면에서 좌측 상단에 있는 네모 모양의 캡처 중단(  ) 아이콘도 유심히 봐두기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298" name="Google Shape;2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706844" y="1141071"/>
            <a:ext cx="192272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6925" y="1532296"/>
            <a:ext cx="805815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사용법(21)</a:t>
            </a:r>
            <a:endParaRPr/>
          </a:p>
        </p:txBody>
      </p:sp>
      <p:sp>
        <p:nvSpPr>
          <p:cNvPr id="306" name="Google Shape;306;p24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07" name="Google Shape;307;p24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308" name="Google Shape;308;p24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송수신되는 패킷을 더욱 명확히 캡처하기 위해 웹 브라우저를 열고, http://example.com에 접속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해당 URL에 접속하기 위해 http 프로토콜로 주고받을 패킷도 캡처될 것으로 기대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309" name="Google Shape;30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490" y="1484313"/>
            <a:ext cx="8743020" cy="488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사용법(22)</a:t>
            </a:r>
            <a:endParaRPr/>
          </a:p>
        </p:txBody>
      </p:sp>
      <p:sp>
        <p:nvSpPr>
          <p:cNvPr id="316" name="Google Shape;316;p25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17" name="Google Shape;317;p25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u="sng">
                <a:solidFill>
                  <a:srgbClr val="974806"/>
                </a:solidFill>
              </a:rPr>
              <a:t>와이어샤크 화면 구성</a:t>
            </a:r>
            <a:endParaRPr u="sng">
              <a:solidFill>
                <a:srgbClr val="974806"/>
              </a:solidFill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좌측 상단의 캡처 중단(   ) 아이콘을 클릭하면 캡처가 중단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캡처를 중단하고, 다음 쪽에 있는 화면의 구성을 관찰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[참고]캡처 중단 버튼의 좌측에 위치한 상어 지느러미를 클릭하면 캡처를 다시 수행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ko-KR"/>
              <a:t>①번 박스 부분</a:t>
            </a:r>
            <a:endParaRPr b="1"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선택한 인터페이스에서 송수신된 패킷들에 대한 정보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패킷 번호(No)., 시간(Time), 송신지(Source), 수신지(Destination), 프로토콜(Protocol), 패킷의 길이(Length)</a:t>
            </a:r>
            <a:br>
              <a:rPr lang="ko-KR"/>
            </a:br>
            <a:r>
              <a:rPr lang="ko-KR"/>
              <a:t>그리고 해당 패킷에 대한 간략한 설명(Info)이 포함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임의의 패킷 하나를 클릭해서 확인(필자는 HTTP 프로토콜 패킷(6389번 패킷)을 클릭)</a:t>
            </a:r>
            <a:endParaRPr/>
          </a:p>
        </p:txBody>
      </p:sp>
      <p:sp>
        <p:nvSpPr>
          <p:cNvPr id="318" name="Google Shape;318;p25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319" name="Google Shape;31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658626" y="1420947"/>
            <a:ext cx="192272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사용법(23)</a:t>
            </a:r>
            <a:endParaRPr/>
          </a:p>
        </p:txBody>
      </p:sp>
      <p:sp>
        <p:nvSpPr>
          <p:cNvPr id="326" name="Google Shape;326;p26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27" name="Google Shape;327;p26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328" name="Google Shape;3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099" y="779306"/>
            <a:ext cx="9301802" cy="54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사용법(24)</a:t>
            </a:r>
            <a:endParaRPr/>
          </a:p>
        </p:txBody>
      </p:sp>
      <p:sp>
        <p:nvSpPr>
          <p:cNvPr id="335" name="Google Shape;335;p27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36" name="Google Shape;336;p27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ko-KR"/>
              <a:t>②번 박스 부분</a:t>
            </a:r>
            <a:endParaRPr b="1"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이 박스에서는 패킷에 해당하는 실제 데이터를 확인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컴퓨터는 기본적으로 0과 1로 표기되는 2진수만 이해할 수 있기에 실제 네트워크에서 송수신되는 </a:t>
            </a:r>
            <a:br>
              <a:rPr lang="ko-KR"/>
            </a:br>
            <a:r>
              <a:rPr lang="ko-KR"/>
              <a:t>데이터 또한 2진수의 형태 - 그러나 2진수를 그대로 표기하면 표기가 길어지므로 16진수로 줄여서 쓴 것임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ko-KR"/>
              <a:t>③번 박스 부분</a:t>
            </a:r>
            <a:endParaRPr b="1"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해당 패킷이 어떻게 캡슐화되어 있는지를 알 수 있음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아래에서부터 HTTP(Hypertext Transfer Protocol), TCP(Transmission Control Protocol), </a:t>
            </a:r>
            <a:br>
              <a:rPr lang="ko-KR"/>
            </a:br>
            <a:r>
              <a:rPr lang="ko-KR"/>
              <a:t>IPv4(Internet Protocol Version 4), 이더넷 프레임(Ethernet II)으로 캡슐화된 것을 볼 수 있음</a:t>
            </a:r>
            <a:endParaRPr/>
          </a:p>
        </p:txBody>
      </p:sp>
      <p:sp>
        <p:nvSpPr>
          <p:cNvPr id="337" name="Google Shape;337;p27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사용법(25)</a:t>
            </a:r>
            <a:endParaRPr/>
          </a:p>
        </p:txBody>
      </p:sp>
      <p:sp>
        <p:nvSpPr>
          <p:cNvPr id="344" name="Google Shape;344;p28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5" name="Google Shape;345;p28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ko-KR"/>
              <a:t>[Hypertext Transfer Protocol]</a:t>
            </a:r>
            <a:r>
              <a:rPr lang="ko-KR"/>
              <a:t>을 클릭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우측 하단의 데이터 중에서 HTTP 메시지에 대한 내용이 강조</a:t>
            </a:r>
            <a:endParaRPr/>
          </a:p>
          <a:p>
            <a:pPr indent="-228600" lvl="3" marL="1600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즉, 우측 하단의 검은색 배경으로 강조된 47 45 54로 시작하는 부분이 HTTP 메시지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좌측 하단의 [Hypertext Transfer Protocol]을 펼쳐 보면 HTTP 메시지(GET 요청) 내용이 명시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Host, Connection, Cache-Control 등은 5장에서 학습한 HTTP 헤더</a:t>
            </a:r>
            <a:endParaRPr/>
          </a:p>
        </p:txBody>
      </p:sp>
      <p:sp>
        <p:nvSpPr>
          <p:cNvPr id="346" name="Google Shape;346;p28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pSp>
        <p:nvGrpSpPr>
          <p:cNvPr id="347" name="Google Shape;347;p28"/>
          <p:cNvGrpSpPr/>
          <p:nvPr/>
        </p:nvGrpSpPr>
        <p:grpSpPr>
          <a:xfrm>
            <a:off x="1822241" y="2720305"/>
            <a:ext cx="8610600" cy="3624757"/>
            <a:chOff x="1822241" y="2720305"/>
            <a:chExt cx="8610600" cy="3624757"/>
          </a:xfrm>
        </p:grpSpPr>
        <p:pic>
          <p:nvPicPr>
            <p:cNvPr id="348" name="Google Shape;348;p28"/>
            <p:cNvPicPr preferRelativeResize="0"/>
            <p:nvPr/>
          </p:nvPicPr>
          <p:blipFill rotWithShape="1">
            <a:blip r:embed="rId3">
              <a:alphaModFix/>
            </a:blip>
            <a:srcRect b="32646" l="0" r="0" t="0"/>
            <a:stretch/>
          </p:blipFill>
          <p:spPr>
            <a:xfrm>
              <a:off x="1822241" y="2720305"/>
              <a:ext cx="8610600" cy="36247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9" name="Google Shape;349;p28"/>
            <p:cNvGrpSpPr/>
            <p:nvPr/>
          </p:nvGrpSpPr>
          <p:grpSpPr>
            <a:xfrm>
              <a:off x="1862325" y="6296106"/>
              <a:ext cx="8507433" cy="48956"/>
              <a:chOff x="1876857" y="5902303"/>
              <a:chExt cx="8381561" cy="270919"/>
            </a:xfrm>
          </p:grpSpPr>
          <p:sp>
            <p:nvSpPr>
              <p:cNvPr id="350" name="Google Shape;350;p28"/>
              <p:cNvSpPr/>
              <p:nvPr/>
            </p:nvSpPr>
            <p:spPr>
              <a:xfrm>
                <a:off x="1876857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28"/>
              <p:cNvSpPr/>
              <p:nvPr/>
            </p:nvSpPr>
            <p:spPr>
              <a:xfrm>
                <a:off x="292269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28"/>
              <p:cNvSpPr/>
              <p:nvPr/>
            </p:nvSpPr>
            <p:spPr>
              <a:xfrm>
                <a:off x="396853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8"/>
              <p:cNvSpPr/>
              <p:nvPr/>
            </p:nvSpPr>
            <p:spPr>
              <a:xfrm>
                <a:off x="5014369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8"/>
              <p:cNvSpPr/>
              <p:nvPr/>
            </p:nvSpPr>
            <p:spPr>
              <a:xfrm>
                <a:off x="606020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28"/>
              <p:cNvSpPr/>
              <p:nvPr/>
            </p:nvSpPr>
            <p:spPr>
              <a:xfrm>
                <a:off x="710604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8151881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28"/>
              <p:cNvSpPr/>
              <p:nvPr/>
            </p:nvSpPr>
            <p:spPr>
              <a:xfrm>
                <a:off x="9197714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사용법(26)</a:t>
            </a:r>
            <a:endParaRPr/>
          </a:p>
        </p:txBody>
      </p:sp>
      <p:sp>
        <p:nvSpPr>
          <p:cNvPr id="364" name="Google Shape;364;p29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65" name="Google Shape;365;p29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ko-KR"/>
              <a:t>[Transmission Control Protocol]</a:t>
            </a:r>
            <a:r>
              <a:rPr lang="ko-KR"/>
              <a:t>을 클릭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전체 패킷 중에서 TCP 세그먼트에 대한 내용이 강조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우측 하단의 검은색 배경으로 강조된 d4 9e 00 ~ 31 00 00이 TCP 세그먼트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[Transmission Control Protocol]을 펼쳐 보면 4장에서 학습한 TCP 세그먼트 필드인 송신지 포트 번호(Source Port), 수신지 포트 번호(Destination Port), 순서 번호(Sequence Number), 확인 응답 번호(Acknowledgment Number) 등을 확인</a:t>
            </a:r>
            <a:endParaRPr/>
          </a:p>
        </p:txBody>
      </p:sp>
      <p:sp>
        <p:nvSpPr>
          <p:cNvPr id="366" name="Google Shape;366;p29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1774825" y="2851737"/>
            <a:ext cx="8610600" cy="3378977"/>
            <a:chOff x="1774825" y="2851737"/>
            <a:chExt cx="8610600" cy="3378977"/>
          </a:xfrm>
        </p:grpSpPr>
        <p:pic>
          <p:nvPicPr>
            <p:cNvPr id="368" name="Google Shape;368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74825" y="2851737"/>
              <a:ext cx="8610600" cy="3343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9" name="Google Shape;369;p29"/>
            <p:cNvGrpSpPr/>
            <p:nvPr/>
          </p:nvGrpSpPr>
          <p:grpSpPr>
            <a:xfrm>
              <a:off x="1806575" y="6135796"/>
              <a:ext cx="8578850" cy="94918"/>
              <a:chOff x="1876857" y="5902303"/>
              <a:chExt cx="8381561" cy="270919"/>
            </a:xfrm>
          </p:grpSpPr>
          <p:sp>
            <p:nvSpPr>
              <p:cNvPr id="370" name="Google Shape;370;p29"/>
              <p:cNvSpPr/>
              <p:nvPr/>
            </p:nvSpPr>
            <p:spPr>
              <a:xfrm>
                <a:off x="1876857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292269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396853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5014369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606020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710604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8151881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9197714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idx="1" type="body"/>
          </p:nvPr>
        </p:nvSpPr>
        <p:spPr>
          <a:xfrm>
            <a:off x="839788" y="1447800"/>
            <a:ext cx="10267121" cy="1658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SzPts val="2000"/>
              <a:buNone/>
            </a:pPr>
            <a:r>
              <a:rPr b="1" lang="ko-KR" sz="200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Chapter 06</a:t>
            </a:r>
            <a:r>
              <a:rPr lang="ko-KR" sz="200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53734"/>
              </a:buClr>
              <a:buSzPts val="3600"/>
              <a:buNone/>
            </a:pPr>
            <a:r>
              <a:rPr b="1" lang="ko-KR" sz="3600">
                <a:solidFill>
                  <a:srgbClr val="953734"/>
                </a:solidFill>
              </a:rPr>
              <a:t>와이어샤크 설치 및 사용법</a:t>
            </a:r>
            <a:endParaRPr/>
          </a:p>
        </p:txBody>
      </p:sp>
      <p:sp>
        <p:nvSpPr>
          <p:cNvPr id="77" name="Google Shape;77;p3"/>
          <p:cNvSpPr txBox="1"/>
          <p:nvPr/>
        </p:nvSpPr>
        <p:spPr>
          <a:xfrm>
            <a:off x="850901" y="3248025"/>
            <a:ext cx="10328031" cy="494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ko-K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와이어샤크의 설치 과정과 사용법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사용법(27)</a:t>
            </a:r>
            <a:endParaRPr/>
          </a:p>
        </p:txBody>
      </p:sp>
      <p:sp>
        <p:nvSpPr>
          <p:cNvPr id="384" name="Google Shape;384;p30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85" name="Google Shape;385;p30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앞쪽의 화면을 보면 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[Sequence Number: 1 (relative sequence number)] </a:t>
            </a:r>
            <a:endParaRPr/>
          </a:p>
          <a:p>
            <a:pPr indent="-228600" lvl="3" marL="1600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와이어샤크에서 가독성을 높이기 위해 설정한 상대적인 순서 번호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[Sequence Number (raw): 3113215236]이라는 두 개의 순서 번호(Sequence Number) </a:t>
            </a:r>
            <a:endParaRPr/>
          </a:p>
          <a:p>
            <a:pPr indent="-228600" lvl="3" marL="1600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실제 순서 번호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실제 초기 순서 번호는 임의의 수로 설정</a:t>
            </a:r>
            <a:endParaRPr/>
          </a:p>
          <a:p>
            <a:pPr indent="-228600" lvl="3" marL="1600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다만 임의의 수로 초기화된 실제 순서 번호(raw)로는 해당 세그먼트가 몇 번째 순서 번호인지 한눈에 </a:t>
            </a:r>
            <a:br>
              <a:rPr lang="ko-KR"/>
            </a:br>
            <a:r>
              <a:rPr lang="ko-KR"/>
              <a:t>파악하기 어려우므로, 와이어샤크에서 상대적인 순서 번호relative sequence number를 부여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[Acknowledgment Number: 1 (relative ack number)] </a:t>
            </a:r>
            <a:endParaRPr/>
          </a:p>
          <a:p>
            <a:pPr indent="-228600" lvl="3" marL="1600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가독성을 높이고자 임의로 설정한 상대적인 확인 응답 번호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[Acknowledgment Number (raw): 3472132722] </a:t>
            </a:r>
            <a:endParaRPr/>
          </a:p>
          <a:p>
            <a:pPr indent="-228600" lvl="3" marL="1600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실제 확인 응답 번호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[Stream index], [Conversation completeness], [TCP Segment Len]과 같이 대괄호로 표기된 필드</a:t>
            </a:r>
            <a:endParaRPr/>
          </a:p>
          <a:p>
            <a:pPr indent="-228600" lvl="3" marL="1600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실제로 프로토콜에 구현된 필드는 아니지만, 네트워크를 분석하기 쉽도록 와이어샤크가 추가한 일종의 가상 필드</a:t>
            </a:r>
            <a:endParaRPr/>
          </a:p>
        </p:txBody>
      </p:sp>
      <p:sp>
        <p:nvSpPr>
          <p:cNvPr id="386" name="Google Shape;386;p30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사용법(28)</a:t>
            </a:r>
            <a:endParaRPr/>
          </a:p>
        </p:txBody>
      </p:sp>
      <p:sp>
        <p:nvSpPr>
          <p:cNvPr id="393" name="Google Shape;393;p31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94" name="Google Shape;394;p31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ko-KR"/>
              <a:t>[Internet Protocol Version 4]</a:t>
            </a:r>
            <a:r>
              <a:rPr lang="ko-KR"/>
              <a:t>을 클릭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IPv4 패킷에 대한 내용이 강조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다음 화면에서 우측 하단에 검은색 배경으로 강조된 45 00 02 ~ b8 d8 22가 IP 패킷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3장에서 학습한 IPv4 패킷의 필드를 포함하고 있음을 확인</a:t>
            </a:r>
            <a:endParaRPr/>
          </a:p>
        </p:txBody>
      </p:sp>
      <p:sp>
        <p:nvSpPr>
          <p:cNvPr id="395" name="Google Shape;395;p31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pSp>
        <p:nvGrpSpPr>
          <p:cNvPr id="396" name="Google Shape;396;p31"/>
          <p:cNvGrpSpPr/>
          <p:nvPr/>
        </p:nvGrpSpPr>
        <p:grpSpPr>
          <a:xfrm>
            <a:off x="1709338" y="2355600"/>
            <a:ext cx="8629650" cy="3953760"/>
            <a:chOff x="1735971" y="2264775"/>
            <a:chExt cx="8629650" cy="3953760"/>
          </a:xfrm>
        </p:grpSpPr>
        <p:pic>
          <p:nvPicPr>
            <p:cNvPr id="397" name="Google Shape;397;p31"/>
            <p:cNvPicPr preferRelativeResize="0"/>
            <p:nvPr/>
          </p:nvPicPr>
          <p:blipFill rotWithShape="1">
            <a:blip r:embed="rId3">
              <a:alphaModFix/>
            </a:blip>
            <a:srcRect b="25345" l="0" r="0" t="0"/>
            <a:stretch/>
          </p:blipFill>
          <p:spPr>
            <a:xfrm>
              <a:off x="1735971" y="2264775"/>
              <a:ext cx="8629650" cy="391805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8" name="Google Shape;398;p31"/>
            <p:cNvGrpSpPr/>
            <p:nvPr/>
          </p:nvGrpSpPr>
          <p:grpSpPr>
            <a:xfrm>
              <a:off x="1799745" y="6077845"/>
              <a:ext cx="8539242" cy="140690"/>
              <a:chOff x="1876857" y="5902303"/>
              <a:chExt cx="8381561" cy="270919"/>
            </a:xfrm>
          </p:grpSpPr>
          <p:sp>
            <p:nvSpPr>
              <p:cNvPr id="399" name="Google Shape;399;p31"/>
              <p:cNvSpPr/>
              <p:nvPr/>
            </p:nvSpPr>
            <p:spPr>
              <a:xfrm>
                <a:off x="1876857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292269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396853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5014369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606020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710604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8151881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9197714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사용법(29)</a:t>
            </a:r>
            <a:endParaRPr/>
          </a:p>
        </p:txBody>
      </p:sp>
      <p:sp>
        <p:nvSpPr>
          <p:cNvPr id="413" name="Google Shape;413;p32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4" name="Google Shape;414;p32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ko-KR"/>
              <a:t>[Ethernet II]</a:t>
            </a:r>
            <a:r>
              <a:rPr lang="ko-KR"/>
              <a:t>을 클릭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이더넷 프레임에 대한 내용이 강조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2장에서 학습한 이더넷 프레임의 수신지 MAC 주소(Destination), 송신지 MAC 주소(Source),</a:t>
            </a:r>
            <a:br>
              <a:rPr lang="ko-KR"/>
            </a:br>
            <a:r>
              <a:rPr lang="ko-KR"/>
              <a:t>타입/길이(Type)등이 명시</a:t>
            </a:r>
            <a:endParaRPr/>
          </a:p>
        </p:txBody>
      </p:sp>
      <p:sp>
        <p:nvSpPr>
          <p:cNvPr id="415" name="Google Shape;415;p32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pSp>
        <p:nvGrpSpPr>
          <p:cNvPr id="416" name="Google Shape;416;p32"/>
          <p:cNvGrpSpPr/>
          <p:nvPr/>
        </p:nvGrpSpPr>
        <p:grpSpPr>
          <a:xfrm>
            <a:off x="1774825" y="2218678"/>
            <a:ext cx="8629650" cy="4126384"/>
            <a:chOff x="1774825" y="2218678"/>
            <a:chExt cx="8629650" cy="4126384"/>
          </a:xfrm>
        </p:grpSpPr>
        <p:pic>
          <p:nvPicPr>
            <p:cNvPr id="417" name="Google Shape;417;p32"/>
            <p:cNvPicPr preferRelativeResize="0"/>
            <p:nvPr/>
          </p:nvPicPr>
          <p:blipFill rotWithShape="1">
            <a:blip r:embed="rId3">
              <a:alphaModFix/>
            </a:blip>
            <a:srcRect b="32896" l="0" r="0" t="0"/>
            <a:stretch/>
          </p:blipFill>
          <p:spPr>
            <a:xfrm>
              <a:off x="1774825" y="2218678"/>
              <a:ext cx="8629650" cy="40906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" name="Google Shape;418;p32"/>
            <p:cNvGrpSpPr/>
            <p:nvPr/>
          </p:nvGrpSpPr>
          <p:grpSpPr>
            <a:xfrm>
              <a:off x="1810567" y="6204372"/>
              <a:ext cx="8593908" cy="140690"/>
              <a:chOff x="1876857" y="5902303"/>
              <a:chExt cx="8381561" cy="270919"/>
            </a:xfrm>
          </p:grpSpPr>
          <p:sp>
            <p:nvSpPr>
              <p:cNvPr id="419" name="Google Shape;419;p32"/>
              <p:cNvSpPr/>
              <p:nvPr/>
            </p:nvSpPr>
            <p:spPr>
              <a:xfrm>
                <a:off x="1876857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292269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396853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5014369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6060205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7106042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8151881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2"/>
              <p:cNvSpPr/>
              <p:nvPr/>
            </p:nvSpPr>
            <p:spPr>
              <a:xfrm>
                <a:off x="9197714" y="5902303"/>
                <a:ext cx="1060704" cy="270919"/>
              </a:xfrm>
              <a:prstGeom prst="wave">
                <a:avLst>
                  <a:gd fmla="val 12500" name="adj1"/>
                  <a:gd fmla="val 0" name="adj2"/>
                </a:avLst>
              </a:pr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3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사용법(30)</a:t>
            </a:r>
            <a:endParaRPr/>
          </a:p>
        </p:txBody>
      </p:sp>
      <p:sp>
        <p:nvSpPr>
          <p:cNvPr id="433" name="Google Shape;433;p33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34" name="Google Shape;434;p33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u="sng">
                <a:solidFill>
                  <a:srgbClr val="974806"/>
                </a:solidFill>
              </a:rPr>
              <a:t>패킷 필터링</a:t>
            </a:r>
            <a:endParaRPr u="sng">
              <a:solidFill>
                <a:srgbClr val="974806"/>
              </a:solidFill>
            </a:endParaRPr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화면에서 붉은색 박스로 표시된 입력 창에 와이어샤크 필터를 입력하면, 캡처된 패킷 중에서 필터 조건에</a:t>
            </a:r>
            <a:br>
              <a:rPr lang="ko-KR"/>
            </a:br>
            <a:r>
              <a:rPr lang="ko-KR"/>
              <a:t>맞는 특정 패킷만 조회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예) 입력 창에 http를 입력하면 캡처된 패킷 중에서 HTTP 패킷을 필터링한 결과를 나타냄</a:t>
            </a:r>
            <a:endParaRPr/>
          </a:p>
        </p:txBody>
      </p:sp>
      <p:sp>
        <p:nvSpPr>
          <p:cNvPr id="435" name="Google Shape;435;p33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700" y="2326821"/>
            <a:ext cx="861060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사용법(31)</a:t>
            </a:r>
            <a:endParaRPr/>
          </a:p>
        </p:txBody>
      </p:sp>
      <p:sp>
        <p:nvSpPr>
          <p:cNvPr id="443" name="Google Shape;443;p34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44" name="Google Shape;444;p34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기본 필터</a:t>
            </a:r>
            <a:endParaRPr/>
          </a:p>
        </p:txBody>
      </p:sp>
      <p:sp>
        <p:nvSpPr>
          <p:cNvPr id="445" name="Google Shape;445;p34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446" name="Google Shape;4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075" y="1304926"/>
            <a:ext cx="5014805" cy="5211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사용법(32)</a:t>
            </a:r>
            <a:endParaRPr/>
          </a:p>
        </p:txBody>
      </p:sp>
      <p:sp>
        <p:nvSpPr>
          <p:cNvPr id="453" name="Google Shape;453;p35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54" name="Google Shape;454;p35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eth 관련 필터</a:t>
            </a:r>
            <a:endParaRPr/>
          </a:p>
        </p:txBody>
      </p:sp>
      <p:sp>
        <p:nvSpPr>
          <p:cNvPr id="455" name="Google Shape;455;p35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456" name="Google Shape;4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075" y="1333334"/>
            <a:ext cx="56769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사용법(33)</a:t>
            </a:r>
            <a:endParaRPr/>
          </a:p>
        </p:txBody>
      </p:sp>
      <p:sp>
        <p:nvSpPr>
          <p:cNvPr id="463" name="Google Shape;463;p36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64" name="Google Shape;464;p36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ip 관련 필터</a:t>
            </a:r>
            <a:endParaRPr/>
          </a:p>
        </p:txBody>
      </p:sp>
      <p:sp>
        <p:nvSpPr>
          <p:cNvPr id="465" name="Google Shape;465;p36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466" name="Google Shape;4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075" y="1304925"/>
            <a:ext cx="575310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사용법(34)</a:t>
            </a:r>
            <a:endParaRPr/>
          </a:p>
        </p:txBody>
      </p:sp>
      <p:sp>
        <p:nvSpPr>
          <p:cNvPr id="473" name="Google Shape;473;p37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4" name="Google Shape;474;p37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udp 관련 필터</a:t>
            </a:r>
            <a:endParaRPr/>
          </a:p>
        </p:txBody>
      </p:sp>
      <p:sp>
        <p:nvSpPr>
          <p:cNvPr id="475" name="Google Shape;475;p37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476" name="Google Shape;4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075" y="1304925"/>
            <a:ext cx="580072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사용법(35)</a:t>
            </a:r>
            <a:endParaRPr/>
          </a:p>
        </p:txBody>
      </p:sp>
      <p:sp>
        <p:nvSpPr>
          <p:cNvPr id="483" name="Google Shape;483;p38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84" name="Google Shape;484;p38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tcp 관련 필터(1)</a:t>
            </a:r>
            <a:endParaRPr b="1">
              <a:solidFill>
                <a:srgbClr val="974806"/>
              </a:solidFill>
            </a:endParaRPr>
          </a:p>
        </p:txBody>
      </p:sp>
      <p:sp>
        <p:nvSpPr>
          <p:cNvPr id="485" name="Google Shape;485;p38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486" name="Google Shape;486;p38"/>
          <p:cNvPicPr preferRelativeResize="0"/>
          <p:nvPr/>
        </p:nvPicPr>
        <p:blipFill rotWithShape="1">
          <a:blip r:embed="rId3">
            <a:alphaModFix/>
          </a:blip>
          <a:srcRect b="39785" l="0" r="0" t="1"/>
          <a:stretch/>
        </p:blipFill>
        <p:spPr>
          <a:xfrm>
            <a:off x="1235075" y="1308105"/>
            <a:ext cx="6371958" cy="473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사용법(36)</a:t>
            </a:r>
            <a:endParaRPr/>
          </a:p>
        </p:txBody>
      </p:sp>
      <p:sp>
        <p:nvSpPr>
          <p:cNvPr id="493" name="Google Shape;493;p39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4" name="Google Shape;494;p39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tcp 관련 필터(2)</a:t>
            </a:r>
            <a:endParaRPr b="1">
              <a:solidFill>
                <a:srgbClr val="974806"/>
              </a:solidFill>
            </a:endParaRPr>
          </a:p>
        </p:txBody>
      </p:sp>
      <p:sp>
        <p:nvSpPr>
          <p:cNvPr id="495" name="Google Shape;495;p39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pSp>
        <p:nvGrpSpPr>
          <p:cNvPr id="496" name="Google Shape;496;p39"/>
          <p:cNvGrpSpPr/>
          <p:nvPr/>
        </p:nvGrpSpPr>
        <p:grpSpPr>
          <a:xfrm>
            <a:off x="1235075" y="1304925"/>
            <a:ext cx="6371958" cy="3413910"/>
            <a:chOff x="947738" y="1304926"/>
            <a:chExt cx="6371958" cy="3413910"/>
          </a:xfrm>
        </p:grpSpPr>
        <p:pic>
          <p:nvPicPr>
            <p:cNvPr id="497" name="Google Shape;497;p39"/>
            <p:cNvPicPr preferRelativeResize="0"/>
            <p:nvPr/>
          </p:nvPicPr>
          <p:blipFill rotWithShape="1">
            <a:blip r:embed="rId3">
              <a:alphaModFix/>
            </a:blip>
            <a:srcRect b="95749" l="0" r="0" t="0"/>
            <a:stretch/>
          </p:blipFill>
          <p:spPr>
            <a:xfrm>
              <a:off x="947738" y="1304926"/>
              <a:ext cx="6371958" cy="334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" name="Google Shape;498;p39"/>
            <p:cNvPicPr preferRelativeResize="0"/>
            <p:nvPr/>
          </p:nvPicPr>
          <p:blipFill rotWithShape="1">
            <a:blip r:embed="rId3">
              <a:alphaModFix/>
            </a:blip>
            <a:srcRect b="0" l="0" r="0" t="61320"/>
            <a:stretch/>
          </p:blipFill>
          <p:spPr>
            <a:xfrm>
              <a:off x="947738" y="1675216"/>
              <a:ext cx="6371958" cy="30436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사용법(1)</a:t>
            </a:r>
            <a:endParaRPr/>
          </a:p>
        </p:txBody>
      </p:sp>
      <p:sp>
        <p:nvSpPr>
          <p:cNvPr id="84" name="Google Shape;84;p4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85" name="Google Shape;85;p4"/>
          <p:cNvSpPr txBox="1"/>
          <p:nvPr>
            <p:ph idx="1" type="body"/>
          </p:nvPr>
        </p:nvSpPr>
        <p:spPr>
          <a:xfrm>
            <a:off x="487015" y="815007"/>
            <a:ext cx="11281052" cy="5759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와이어샤크(WireShark)는 대표적인 패킷 캡처 프로그램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패킷 캡처 프로그램은 네트워크에서 송수신되는 패킷을 모니터링하고 분석</a:t>
            </a:r>
            <a:endParaRPr/>
          </a:p>
        </p:txBody>
      </p:sp>
      <p:sp>
        <p:nvSpPr>
          <p:cNvPr id="86" name="Google Shape;86;p4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474844" y="892517"/>
            <a:ext cx="1593487" cy="304800"/>
          </a:xfrm>
          <a:prstGeom prst="roundRect">
            <a:avLst>
              <a:gd fmla="val 5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시작하기 전에</a:t>
            </a:r>
            <a:endParaRPr/>
          </a:p>
        </p:txBody>
      </p:sp>
      <p:pic>
        <p:nvPicPr>
          <p:cNvPr id="88" name="Google Shape;8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0956" y="2309743"/>
            <a:ext cx="6670088" cy="223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사용법(37)</a:t>
            </a:r>
            <a:endParaRPr/>
          </a:p>
        </p:txBody>
      </p:sp>
      <p:sp>
        <p:nvSpPr>
          <p:cNvPr id="505" name="Google Shape;505;p40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06" name="Google Shape;506;p40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http 관련 필터(1)</a:t>
            </a:r>
            <a:endParaRPr b="1">
              <a:solidFill>
                <a:srgbClr val="974806"/>
              </a:solidFill>
            </a:endParaRPr>
          </a:p>
        </p:txBody>
      </p:sp>
      <p:sp>
        <p:nvSpPr>
          <p:cNvPr id="507" name="Google Shape;507;p40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508" name="Google Shape;5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075" y="1295234"/>
            <a:ext cx="69532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0"/>
          <p:cNvPicPr preferRelativeResize="0"/>
          <p:nvPr/>
        </p:nvPicPr>
        <p:blipFill rotWithShape="1">
          <a:blip r:embed="rId4">
            <a:alphaModFix/>
          </a:blip>
          <a:srcRect b="38261" l="0" r="0" t="0"/>
          <a:stretch/>
        </p:blipFill>
        <p:spPr>
          <a:xfrm>
            <a:off x="1216025" y="3466514"/>
            <a:ext cx="6991350" cy="301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사용법(38)</a:t>
            </a:r>
            <a:endParaRPr/>
          </a:p>
        </p:txBody>
      </p:sp>
      <p:sp>
        <p:nvSpPr>
          <p:cNvPr id="516" name="Google Shape;516;p41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17" name="Google Shape;517;p41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http 관련 필터(2)</a:t>
            </a:r>
            <a:endParaRPr b="1">
              <a:solidFill>
                <a:srgbClr val="974806"/>
              </a:solidFill>
            </a:endParaRPr>
          </a:p>
        </p:txBody>
      </p:sp>
      <p:sp>
        <p:nvSpPr>
          <p:cNvPr id="518" name="Google Shape;518;p41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519" name="Google Shape;519;p41"/>
          <p:cNvPicPr preferRelativeResize="0"/>
          <p:nvPr/>
        </p:nvPicPr>
        <p:blipFill rotWithShape="1">
          <a:blip r:embed="rId3">
            <a:alphaModFix/>
          </a:blip>
          <a:srcRect b="83904" l="0" r="0" t="0"/>
          <a:stretch/>
        </p:blipFill>
        <p:spPr>
          <a:xfrm>
            <a:off x="1235075" y="1295234"/>
            <a:ext cx="6953250" cy="36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1"/>
          <p:cNvPicPr preferRelativeResize="0"/>
          <p:nvPr/>
        </p:nvPicPr>
        <p:blipFill rotWithShape="1">
          <a:blip r:embed="rId4">
            <a:alphaModFix/>
          </a:blip>
          <a:srcRect b="36778" l="0" r="0" t="0"/>
          <a:stretch/>
        </p:blipFill>
        <p:spPr>
          <a:xfrm>
            <a:off x="1235075" y="1660125"/>
            <a:ext cx="6953250" cy="4474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사용법(39)</a:t>
            </a:r>
            <a:endParaRPr/>
          </a:p>
        </p:txBody>
      </p:sp>
      <p:sp>
        <p:nvSpPr>
          <p:cNvPr id="527" name="Google Shape;527;p42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28" name="Google Shape;528;p42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http 관련 필터(3)</a:t>
            </a:r>
            <a:endParaRPr b="1">
              <a:solidFill>
                <a:srgbClr val="974806"/>
              </a:solidFill>
            </a:endParaRPr>
          </a:p>
        </p:txBody>
      </p:sp>
      <p:sp>
        <p:nvSpPr>
          <p:cNvPr id="529" name="Google Shape;529;p42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530" name="Google Shape;530;p42"/>
          <p:cNvPicPr preferRelativeResize="0"/>
          <p:nvPr/>
        </p:nvPicPr>
        <p:blipFill rotWithShape="1">
          <a:blip r:embed="rId3">
            <a:alphaModFix/>
          </a:blip>
          <a:srcRect b="83904" l="0" r="0" t="0"/>
          <a:stretch/>
        </p:blipFill>
        <p:spPr>
          <a:xfrm>
            <a:off x="1235075" y="1295234"/>
            <a:ext cx="6953250" cy="36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2"/>
          <p:cNvPicPr preferRelativeResize="0"/>
          <p:nvPr/>
        </p:nvPicPr>
        <p:blipFill rotWithShape="1">
          <a:blip r:embed="rId4">
            <a:alphaModFix/>
          </a:blip>
          <a:srcRect b="0" l="0" r="0" t="62809"/>
          <a:stretch/>
        </p:blipFill>
        <p:spPr>
          <a:xfrm>
            <a:off x="1236909" y="1651246"/>
            <a:ext cx="6953250" cy="263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사용법(40)</a:t>
            </a:r>
            <a:endParaRPr/>
          </a:p>
        </p:txBody>
      </p:sp>
      <p:sp>
        <p:nvSpPr>
          <p:cNvPr id="538" name="Google Shape;538;p43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39" name="Google Shape;539;p43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◦"/>
            </a:pPr>
            <a:r>
              <a:rPr b="1" lang="ko-KR"/>
              <a:t>와이어샤크에서 연산자는 여러 필터를 조합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974806"/>
              </a:buClr>
              <a:buSzPts val="1800"/>
              <a:buChar char="⁃"/>
            </a:pPr>
            <a:r>
              <a:rPr b="1" lang="ko-KR">
                <a:solidFill>
                  <a:srgbClr val="974806"/>
                </a:solidFill>
              </a:rPr>
              <a:t>연산자</a:t>
            </a:r>
            <a:endParaRPr/>
          </a:p>
        </p:txBody>
      </p:sp>
      <p:sp>
        <p:nvSpPr>
          <p:cNvPr id="540" name="Google Shape;540;p43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541" name="Google Shape;5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075" y="1695284"/>
            <a:ext cx="501015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4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사용법(41)</a:t>
            </a:r>
            <a:endParaRPr/>
          </a:p>
        </p:txBody>
      </p:sp>
      <p:sp>
        <p:nvSpPr>
          <p:cNvPr id="548" name="Google Shape;548;p44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49" name="Google Shape;549;p44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◦"/>
            </a:pPr>
            <a:r>
              <a:rPr b="1" lang="ko-KR"/>
              <a:t>필터 조합의 예시(1)</a:t>
            </a:r>
            <a:endParaRPr b="1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“ip.src == 192.166.219.100” 또는 “ip.src eq 192.166.219.100”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송신지 IP 주소(ip.src)가 192.166.219.100과 같은 패킷들만 걸러내는 필터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“tcp.port != 80” 또는 “tcp.port ne 80”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TCP 포트 번호(tcp.port)가 80과 같지 않은 패킷들만 걸러내는 필터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“tcp.seq &lt;= 1000” 또는 “tcp.seq le 1000”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TCP 순서 번호(tcp.seq)가 1000 이하인 패킷들만 걸러내는 필터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“udp.port &gt; 1023” 또는 “udp.port gt 1023”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UDP 포트 번호(udp.port)가 1023을 초과하는 패킷들만 걸러내는 필터</a:t>
            </a:r>
            <a:endParaRPr/>
          </a:p>
        </p:txBody>
      </p:sp>
      <p:sp>
        <p:nvSpPr>
          <p:cNvPr id="550" name="Google Shape;550;p44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551" name="Google Shape;551;p44"/>
          <p:cNvPicPr preferRelativeResize="0"/>
          <p:nvPr/>
        </p:nvPicPr>
        <p:blipFill rotWithShape="1">
          <a:blip r:embed="rId3">
            <a:alphaModFix/>
          </a:blip>
          <a:srcRect b="30582" l="0" r="0" t="0"/>
          <a:stretch/>
        </p:blipFill>
        <p:spPr>
          <a:xfrm>
            <a:off x="1774825" y="4526246"/>
            <a:ext cx="8582025" cy="186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5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사용법(42)</a:t>
            </a:r>
            <a:endParaRPr/>
          </a:p>
        </p:txBody>
      </p:sp>
      <p:sp>
        <p:nvSpPr>
          <p:cNvPr id="558" name="Google Shape;558;p45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59" name="Google Shape;559;p45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◦"/>
            </a:pPr>
            <a:r>
              <a:rPr b="1" lang="ko-KR"/>
              <a:t>필터 조합의 예시(2)</a:t>
            </a:r>
            <a:endParaRPr b="1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“tcp || udp”는 “tcp or udp”와 같은 필터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tcp 또는 udp 패킷들만 걸러내는 필터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“ip.src == 192.168.219.102 &amp;&amp; tcp.dstport == 80” 필터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“ip.src eq 192.168.219.102 and tcp.dstport eq 80”과 같은 필터</a:t>
            </a:r>
            <a:endParaRPr/>
          </a:p>
        </p:txBody>
      </p:sp>
      <p:sp>
        <p:nvSpPr>
          <p:cNvPr id="560" name="Google Shape;560;p45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561" name="Google Shape;5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6857" y="3066876"/>
            <a:ext cx="8549914" cy="9898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2" name="Google Shape;562;p45"/>
          <p:cNvSpPr txBox="1"/>
          <p:nvPr/>
        </p:nvSpPr>
        <p:spPr>
          <a:xfrm>
            <a:off x="1944208" y="4189541"/>
            <a:ext cx="833613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다음 조건을 만족하는 패킷들만 걸러냄</a:t>
            </a:r>
            <a:endParaRPr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AutoNum type="arabicPeriod"/>
            </a:pPr>
            <a:r>
              <a:rPr b="0" i="0" lang="ko-KR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IP의 송신지 주소(ip.src)가 192.168.219.102와 같고,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AutoNum type="arabicPeriod"/>
            </a:pPr>
            <a:r>
              <a:rPr b="0" i="0" lang="ko-KR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TCP의 수신지 포트 번호(tcp.dstport)가 80과 같으며,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AutoNum type="arabicPeriod"/>
            </a:pPr>
            <a:r>
              <a:rPr b="0" i="0" lang="ko-KR" sz="1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이 둘을 동시에 만족하는 패킷</a:t>
            </a:r>
            <a:endParaRPr b="0" i="0" sz="16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이 필터를 사용하면 192.168.219.102가 80번 포트 번호를 향해 전송한 패킷만 조회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사용법(43)</a:t>
            </a:r>
            <a:endParaRPr/>
          </a:p>
        </p:txBody>
      </p:sp>
      <p:sp>
        <p:nvSpPr>
          <p:cNvPr id="569" name="Google Shape;569;p46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70" name="Google Shape;570;p46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◦"/>
            </a:pPr>
            <a:r>
              <a:rPr b="1" lang="ko-KR"/>
              <a:t>필터 조합의 예시(3)</a:t>
            </a:r>
            <a:endParaRPr b="1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여러 연산을 괄호로 묶어서 표기</a:t>
            </a:r>
            <a:endParaRPr/>
          </a:p>
        </p:txBody>
      </p:sp>
      <p:sp>
        <p:nvSpPr>
          <p:cNvPr id="571" name="Google Shape;571;p46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572" name="Google Shape;57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170" y="1913137"/>
            <a:ext cx="9960742" cy="113190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7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사용법(44)</a:t>
            </a:r>
            <a:endParaRPr/>
          </a:p>
        </p:txBody>
      </p:sp>
      <p:sp>
        <p:nvSpPr>
          <p:cNvPr id="579" name="Google Shape;579;p47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80" name="Google Shape;580;p47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ko-KR" u="sng">
                <a:solidFill>
                  <a:srgbClr val="974806"/>
                </a:solidFill>
              </a:rPr>
              <a:t>캡처 파일 저장과 열기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582" name="Google Shape;582;p47"/>
          <p:cNvGraphicFramePr/>
          <p:nvPr/>
        </p:nvGraphicFramePr>
        <p:xfrm>
          <a:off x="423933" y="13689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패킷 캡처 파일은 일반적으로 pcap 확장자 또는 pcapng 확장자로 저장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이러한 파일로 캡처 내역을 저장하면 언제든지 캡처된 패킷들을 다시 열어서 조회할 수 있음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다음 화면처럼 [File] - [Save] 메뉴를 클릭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583" name="Google Shape;58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898" y="2399144"/>
            <a:ext cx="8966203" cy="364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사용법(45)</a:t>
            </a:r>
            <a:endParaRPr/>
          </a:p>
        </p:txBody>
      </p:sp>
      <p:sp>
        <p:nvSpPr>
          <p:cNvPr id="590" name="Google Shape;590;p48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591" name="Google Shape;591;p48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592" name="Google Shape;592;p48"/>
          <p:cNvGraphicFramePr/>
          <p:nvPr/>
        </p:nvGraphicFramePr>
        <p:xfrm>
          <a:off x="442913" y="7286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[Save Capture File As] 창이 나타나면 [저장 위치], [파일 이름]을 설정한 뒤 [저장] 버튼을 클릭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이렇게 저장된 패킷 캡처 파일은 와이어샤크로 다시 열어 볼 수 있음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593" name="Google Shape;5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7286" y="1411815"/>
            <a:ext cx="6137428" cy="469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사용법(46)</a:t>
            </a:r>
            <a:endParaRPr/>
          </a:p>
        </p:txBody>
      </p:sp>
      <p:sp>
        <p:nvSpPr>
          <p:cNvPr id="600" name="Google Shape;600;p49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01" name="Google Shape;601;p49"/>
          <p:cNvSpPr txBox="1"/>
          <p:nvPr>
            <p:ph idx="1" type="body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◦"/>
            </a:pPr>
            <a:r>
              <a:rPr lang="ko-KR"/>
              <a:t>와이어샤크 복습용 패킷 캡처 파일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다음 [URL] 링크에서 [packets]에 들어가 보면 표에 나열된 패킷 캡처 파일들을 확인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https://github.com/kangtegong/self-learning-cs2</a:t>
            </a:r>
            <a:endParaRPr/>
          </a:p>
        </p:txBody>
      </p:sp>
      <p:sp>
        <p:nvSpPr>
          <p:cNvPr id="602" name="Google Shape;602;p49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pic>
        <p:nvPicPr>
          <p:cNvPr id="603" name="Google Shape;60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809" y="2196352"/>
            <a:ext cx="9571464" cy="29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사용법(2)</a:t>
            </a:r>
            <a:endParaRPr/>
          </a:p>
        </p:txBody>
      </p:sp>
      <p:sp>
        <p:nvSpPr>
          <p:cNvPr id="95" name="Google Shape;95;p5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487015" y="815007"/>
            <a:ext cx="11281052" cy="5759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>
                <a:solidFill>
                  <a:srgbClr val="366092"/>
                </a:solidFill>
              </a:rPr>
              <a:t>와이어샤크 설치</a:t>
            </a:r>
            <a:endParaRPr>
              <a:solidFill>
                <a:srgbClr val="366092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ko-KR" u="sng">
                <a:solidFill>
                  <a:srgbClr val="974806"/>
                </a:solidFill>
              </a:rPr>
              <a:t>윈도우</a:t>
            </a:r>
            <a:endParaRPr u="sng">
              <a:solidFill>
                <a:srgbClr val="974806"/>
              </a:solidFill>
            </a:endParaRPr>
          </a:p>
        </p:txBody>
      </p:sp>
      <p:sp>
        <p:nvSpPr>
          <p:cNvPr id="97" name="Google Shape;97;p5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98" name="Google Shape;98;p5"/>
          <p:cNvGraphicFramePr/>
          <p:nvPr/>
        </p:nvGraphicFramePr>
        <p:xfrm>
          <a:off x="482154" y="19060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01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 다운로드 페이지에 접속한 후 [Download Wireshark]의 [Stable Release]에서 본인의 컴퓨터 환경에 맞는 Windows 설치 파일을 다운로드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https://wireshark.org/download.html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193" y="3094757"/>
            <a:ext cx="7059614" cy="3260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사용법(47)</a:t>
            </a:r>
            <a:endParaRPr/>
          </a:p>
        </p:txBody>
      </p:sp>
      <p:sp>
        <p:nvSpPr>
          <p:cNvPr id="610" name="Google Shape;610;p50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11" name="Google Shape;611;p50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612" name="Google Shape;612;p50"/>
          <p:cNvGraphicFramePr/>
          <p:nvPr/>
        </p:nvGraphicFramePr>
        <p:xfrm>
          <a:off x="442913" y="7286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패킷 캡처 파일을 다운로드한 뒤, 와이어샤크로 열기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[File] - [Open] 메뉴를 클릭하고 다운로드한 패킷 캡처 파일을 선택한 뒤 [열기] 버튼을 클릭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613" name="Google Shape;6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633" y="1592748"/>
            <a:ext cx="6042734" cy="463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사용법(48)</a:t>
            </a:r>
            <a:endParaRPr/>
          </a:p>
        </p:txBody>
      </p:sp>
      <p:sp>
        <p:nvSpPr>
          <p:cNvPr id="620" name="Google Shape;620;p51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621" name="Google Shape;621;p51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622" name="Google Shape;622;p51"/>
          <p:cNvGraphicFramePr/>
          <p:nvPr/>
        </p:nvGraphicFramePr>
        <p:xfrm>
          <a:off x="442913" y="7286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파일을 열어 화면처럼 패킷의 내용을 확인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623" name="Google Shape;6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719" y="1309455"/>
            <a:ext cx="9914562" cy="4239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2"/>
          <p:cNvSpPr txBox="1"/>
          <p:nvPr/>
        </p:nvSpPr>
        <p:spPr>
          <a:xfrm>
            <a:off x="5447483" y="4658191"/>
            <a:ext cx="6105888" cy="1072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marR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BB0A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email: </a:t>
            </a: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tegongkang@gmail.com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50800" marR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BB0A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website: </a:t>
            </a: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https://minchul.net</a:t>
            </a:r>
            <a:endParaRPr/>
          </a:p>
          <a:p>
            <a:pPr indent="0" lvl="0" marL="50800" marR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BB0A0"/>
              </a:buClr>
              <a:buSzPts val="2800"/>
              <a:buFont typeface="Arial"/>
              <a:buNone/>
            </a:pP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youtube: </a:t>
            </a: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https://youtube.com/@kangminchul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457200" marR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BB0A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사용법(3)</a:t>
            </a:r>
            <a:endParaRPr/>
          </a:p>
        </p:txBody>
      </p:sp>
      <p:sp>
        <p:nvSpPr>
          <p:cNvPr id="106" name="Google Shape;106;p6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07" name="Google Shape;107;p6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108" name="Google Shape;108;p6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02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다운로드한 설치 파일(Wireshark-버전명-운영체제명.exe)을 더블 클릭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본격적으로 설치를 시작하기 전에 혹시 와이어샤크가 실행 중인지를 확인 한다는 내용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계속하려면 [Next] 버튼을 클릭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7487" y="1740702"/>
            <a:ext cx="6457026" cy="377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사용법(4)</a:t>
            </a:r>
            <a:endParaRPr/>
          </a:p>
        </p:txBody>
      </p:sp>
      <p:sp>
        <p:nvSpPr>
          <p:cNvPr id="116" name="Google Shape;116;p7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17" name="Google Shape;117;p7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118" name="Google Shape;118;p7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03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라이선스 동의 여부를 묻는 화면이 나타나면 [Noted] 버튼을 클릭하여 라이선스에 동의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8101" y="1472288"/>
            <a:ext cx="6255798" cy="468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사용법(5)</a:t>
            </a:r>
            <a:endParaRPr/>
          </a:p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27" name="Google Shape;127;p8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128" name="Google Shape;128;p8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04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 재단에 대한 기부 안내 화면이 나타나면 후원 여부와 상관없이 </a:t>
                      </a:r>
                      <a:b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[Next] 버튼을 클릭하여 설치를 진행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265" y="1484313"/>
            <a:ext cx="6279470" cy="4754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"/>
          <p:cNvSpPr txBox="1"/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06-1 </a:t>
            </a:r>
            <a:r>
              <a:rPr lang="ko-KR"/>
              <a:t>와이어샤크 설치 및 사용법(6)</a:t>
            </a:r>
            <a:endParaRPr/>
          </a:p>
        </p:txBody>
      </p:sp>
      <p:sp>
        <p:nvSpPr>
          <p:cNvPr id="136" name="Google Shape;136;p9"/>
          <p:cNvSpPr txBox="1"/>
          <p:nvPr>
            <p:ph idx="12" type="sldNum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37" name="Google Shape;137;p9"/>
          <p:cNvSpPr txBox="1"/>
          <p:nvPr>
            <p:ph idx="11" type="ftr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b="1" lang="ko-KR"/>
              <a:t>〉 〉 혼자 공부하는 네트워크</a:t>
            </a:r>
            <a:endParaRPr/>
          </a:p>
        </p:txBody>
      </p:sp>
      <p:graphicFrame>
        <p:nvGraphicFramePr>
          <p:cNvPr id="138" name="Google Shape;138;p9"/>
          <p:cNvGraphicFramePr/>
          <p:nvPr/>
        </p:nvGraphicFramePr>
        <p:xfrm>
          <a:off x="482154" y="7793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{84DB99F1-3E48-4785-ACB6-EED6C4489BCB}</a:tableStyleId>
              </a:tblPr>
              <a:tblGrid>
                <a:gridCol w="725200"/>
                <a:gridCol w="102178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2400" u="none" cap="none" strike="noStrike">
                          <a:solidFill>
                            <a:srgbClr val="97480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05</a:t>
                      </a:r>
                      <a:endParaRPr b="1" sz="2400" u="none" cap="none" strike="noStrike">
                        <a:solidFill>
                          <a:srgbClr val="97480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와이어샤크 설치 시 구성 요소를 선택하는 화면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[TShark], [Tools] 등 구성 요소를 선택할 수 있지만, 기본 설정으로 설치하기 위해 </a:t>
                      </a:r>
                      <a:b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모두 체크된 상태에서 [Next]버튼을 클릭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546" y="1734248"/>
            <a:ext cx="6900908" cy="512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2007 - 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2020-01-31T07:25:46Z</dcterms:created>
  <dc:creator>마케팅팀</dc:creator>
</cp:coreProperties>
</file>